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1060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0921E-32DA-49D3-88B7-5A8B9EFB77F9}" type="datetimeFigureOut">
              <a:rPr lang="he-IL" smtClean="0"/>
              <a:pPr/>
              <a:t>י"ב/טבת/תש"פ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466C-2950-4F19-912A-AE43716E273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 bwMode="auto">
          <a:xfrm>
            <a:off x="2987824" y="2924944"/>
            <a:ext cx="39604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3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he-IL" sz="2400" dirty="0"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1884" y="414908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structural modifications of organic-inorganic perovskite and their activity in optoelectronic devices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188640"/>
            <a:ext cx="8784976" cy="65527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1560" y="2684239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altLang="he-IL" sz="3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Sigalit Aharon</a:t>
            </a:r>
            <a:endParaRPr lang="he-IL" altLang="he-IL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558924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altLang="he-IL" b="1" dirty="0" smtClean="0">
                <a:latin typeface="Cambria" pitchFamily="18" charset="0"/>
                <a:cs typeface="Arial" panose="020B0604020202020204" pitchFamily="34" charset="0"/>
              </a:rPr>
              <a:t>Thursday, January 23</a:t>
            </a:r>
            <a:r>
              <a:rPr lang="en-US" altLang="he-IL" b="1" baseline="30000" dirty="0" smtClean="0">
                <a:latin typeface="Cambria" pitchFamily="18" charset="0"/>
                <a:cs typeface="Arial" panose="020B0604020202020204" pitchFamily="34" charset="0"/>
              </a:rPr>
              <a:t>rd</a:t>
            </a:r>
            <a:r>
              <a:rPr lang="en-US" altLang="he-IL" b="1" dirty="0" smtClean="0">
                <a:latin typeface="Cambria" pitchFamily="18" charset="0"/>
                <a:cs typeface="Arial" panose="020B0604020202020204" pitchFamily="34" charset="0"/>
              </a:rPr>
              <a:t> , 2020, </a:t>
            </a:r>
            <a:r>
              <a:rPr lang="en-US" altLang="he-IL" b="1" dirty="0">
                <a:latin typeface="Cambria" pitchFamily="18" charset="0"/>
                <a:cs typeface="Arial" panose="020B0604020202020204" pitchFamily="34" charset="0"/>
              </a:rPr>
              <a:t>at </a:t>
            </a:r>
            <a:r>
              <a:rPr lang="en-US" altLang="he-IL" b="1" dirty="0" smtClean="0">
                <a:latin typeface="Cambria" pitchFamily="18" charset="0"/>
                <a:cs typeface="Arial" panose="020B0604020202020204" pitchFamily="34" charset="0"/>
              </a:rPr>
              <a:t>11:00</a:t>
            </a:r>
            <a:endParaRPr lang="en-US" altLang="he-IL" b="1" dirty="0">
              <a:latin typeface="Cambria" pitchFamily="18" charset="0"/>
              <a:cs typeface="Arial" panose="020B0604020202020204" pitchFamily="34" charset="0"/>
            </a:endParaRPr>
          </a:p>
          <a:p>
            <a:pPr algn="ctr" rtl="0"/>
            <a:endParaRPr lang="en-US" altLang="he-IL" b="1" dirty="0">
              <a:latin typeface="Cambria" pitchFamily="18" charset="0"/>
              <a:cs typeface="Arial" panose="020B0604020202020204" pitchFamily="34" charset="0"/>
            </a:endParaRPr>
          </a:p>
          <a:p>
            <a:pPr algn="ctr" rtl="0"/>
            <a:r>
              <a:rPr lang="en-US" altLang="he-IL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Seminar Hall, Los Angeles Building, Edmond J. Safra Campus, Givat Ram</a:t>
            </a:r>
            <a:endParaRPr lang="he-IL" altLang="he-IL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55776" y="404744"/>
            <a:ext cx="3996376" cy="792008"/>
            <a:chOff x="2555776" y="548680"/>
            <a:chExt cx="3996376" cy="792008"/>
          </a:xfrm>
        </p:grpSpPr>
        <p:pic>
          <p:nvPicPr>
            <p:cNvPr id="5" name="Picture 2" descr="E:\ira backed up 04.11.2015 USB blue\תמונות\סמל המכון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548680"/>
              <a:ext cx="612000" cy="718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תוצאת תמונה עבור האוניברסיטה העברית לוגו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713" r="58541" b="24050"/>
            <a:stretch/>
          </p:blipFill>
          <p:spPr bwMode="auto">
            <a:xfrm>
              <a:off x="2555776" y="620688"/>
              <a:ext cx="472048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תוצאת תמונה עבור לוגו האוניברסיטה העברית"/>
            <p:cNvPicPr>
              <a:picLocks noChangeAspect="1" noChangeArrowheads="1"/>
            </p:cNvPicPr>
            <p:nvPr/>
          </p:nvPicPr>
          <p:blipFill>
            <a:blip r:embed="rId4" cstate="print"/>
            <a:srcRect l="18995" r="10725"/>
            <a:stretch>
              <a:fillRect/>
            </a:stretch>
          </p:blipFill>
          <p:spPr bwMode="auto">
            <a:xfrm>
              <a:off x="3131840" y="692696"/>
              <a:ext cx="2664296" cy="552451"/>
            </a:xfrm>
            <a:prstGeom prst="rect">
              <a:avLst/>
            </a:prstGeom>
            <a:noFill/>
          </p:spPr>
        </p:pic>
      </p:grpSp>
      <p:sp>
        <p:nvSpPr>
          <p:cNvPr id="18" name="TextBox 17"/>
          <p:cNvSpPr txBox="1"/>
          <p:nvPr/>
        </p:nvSpPr>
        <p:spPr>
          <a:xfrm>
            <a:off x="2411760" y="1412776"/>
            <a:ext cx="4266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The Institute of Chemistry </a:t>
            </a:r>
          </a:p>
          <a:p>
            <a:pPr algn="ctr" rtl="0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Ph.D. Lecture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0100" y="3372961"/>
            <a:ext cx="60847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sv-SE" sz="24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Supervisor :  Prof. </a:t>
            </a:r>
            <a:r>
              <a:rPr lang="sv-SE" sz="24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cs typeface="Arial" panose="020B0604020202020204" pitchFamily="34" charset="0"/>
              </a:rPr>
              <a:t>Lioz Etgar</a:t>
            </a:r>
            <a:endParaRPr lang="sv-SE" sz="2400" dirty="0">
              <a:solidFill>
                <a:schemeClr val="accent1">
                  <a:lumMod val="50000"/>
                </a:schemeClr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Abstract:</a:t>
            </a:r>
            <a:endParaRPr lang="he-IL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65527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764704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/>
            <a:r>
              <a:rPr lang="en-US" sz="1400" dirty="0" smtClean="0"/>
              <a:t>Hybrid </a:t>
            </a:r>
            <a:r>
              <a:rPr lang="en-US" sz="1400" dirty="0"/>
              <a:t>organic-inorganic </a:t>
            </a:r>
            <a:r>
              <a:rPr lang="en-US" sz="1400" dirty="0" smtClean="0"/>
              <a:t>perovskites </a:t>
            </a:r>
            <a:r>
              <a:rPr lang="en-US" sz="1400" dirty="0"/>
              <a:t>(HOIPs)  </a:t>
            </a:r>
            <a:r>
              <a:rPr lang="en-US" sz="1400" dirty="0" smtClean="0"/>
              <a:t>have become a leading research candidates during the recent decade. This versatile </a:t>
            </a:r>
            <a:r>
              <a:rPr lang="en-US" sz="1400" dirty="0"/>
              <a:t>group of materials combines </a:t>
            </a:r>
            <a:r>
              <a:rPr lang="en-US" sz="1400" dirty="0" smtClean="0"/>
              <a:t>attractive </a:t>
            </a:r>
            <a:r>
              <a:rPr lang="en-US" sz="1400" dirty="0"/>
              <a:t>properties </a:t>
            </a:r>
            <a:r>
              <a:rPr lang="en-US" sz="1400" dirty="0" smtClean="0"/>
              <a:t>that facilitate </a:t>
            </a:r>
            <a:r>
              <a:rPr lang="en-US" sz="1400" dirty="0"/>
              <a:t>their application in optoelectronic </a:t>
            </a:r>
            <a:r>
              <a:rPr lang="en-US" sz="1400" dirty="0" smtClean="0"/>
              <a:t>devices such as </a:t>
            </a:r>
            <a:r>
              <a:rPr lang="en-US" sz="1400" dirty="0"/>
              <a:t>solar </a:t>
            </a:r>
            <a:r>
              <a:rPr lang="en-US" sz="1400" dirty="0" smtClean="0"/>
              <a:t>cells, light </a:t>
            </a:r>
            <a:r>
              <a:rPr lang="en-US" sz="1400" dirty="0"/>
              <a:t>emitting </a:t>
            </a:r>
            <a:r>
              <a:rPr lang="en-US" sz="1400" dirty="0" smtClean="0"/>
              <a:t>diodes, etc. HOIPs </a:t>
            </a:r>
            <a:r>
              <a:rPr lang="en-US" sz="1400" dirty="0"/>
              <a:t>are crystalline materials with the </a:t>
            </a:r>
            <a:r>
              <a:rPr lang="en-US" sz="1400" dirty="0" smtClean="0"/>
              <a:t>empiric </a:t>
            </a:r>
            <a:r>
              <a:rPr lang="en-US" sz="1400" dirty="0"/>
              <a:t>formula ABX</a:t>
            </a:r>
            <a:r>
              <a:rPr lang="en-US" sz="1400" baseline="-25000" dirty="0"/>
              <a:t>3</a:t>
            </a:r>
            <a:r>
              <a:rPr lang="en-US" sz="1400" dirty="0"/>
              <a:t>, where A is </a:t>
            </a:r>
            <a:r>
              <a:rPr lang="en-US" sz="1400" dirty="0" smtClean="0"/>
              <a:t>a monovalent, small organic cation</a:t>
            </a:r>
            <a:r>
              <a:rPr lang="en-US" sz="1400" dirty="0"/>
              <a:t>, B is a divalent transition metal cation, and X is </a:t>
            </a:r>
            <a:r>
              <a:rPr lang="en-US" sz="1400" dirty="0" smtClean="0"/>
              <a:t>a monovalent </a:t>
            </a:r>
            <a:r>
              <a:rPr lang="en-US" sz="1400" dirty="0"/>
              <a:t>halide </a:t>
            </a:r>
            <a:r>
              <a:rPr lang="en-US" sz="1400" dirty="0" smtClean="0"/>
              <a:t>anion. </a:t>
            </a:r>
          </a:p>
          <a:p>
            <a:pPr algn="just" rtl="0"/>
            <a:r>
              <a:rPr lang="en-US" sz="1400" dirty="0" smtClean="0"/>
              <a:t>The starting point in this work is the methylammonium lead iodide (MAPbI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). The electrical and optical properties of MAPbI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</a:t>
            </a:r>
            <a:r>
              <a:rPr lang="en-US" sz="1400" dirty="0"/>
              <a:t>can be tuned by </a:t>
            </a:r>
            <a:r>
              <a:rPr lang="en-US" sz="1400" dirty="0" smtClean="0"/>
              <a:t>chemical and structural modifications.  The modifications result in variable </a:t>
            </a:r>
            <a:r>
              <a:rPr lang="en-US" sz="1400" dirty="0"/>
              <a:t>bonds lengths, formation of distortions in the perovskite crystalline structure, </a:t>
            </a:r>
            <a:r>
              <a:rPr lang="en-US" sz="1400" dirty="0" smtClean="0"/>
              <a:t>and changes </a:t>
            </a:r>
            <a:r>
              <a:rPr lang="en-US" sz="1400" dirty="0"/>
              <a:t>in </a:t>
            </a:r>
            <a:r>
              <a:rPr lang="en-US" sz="1400" dirty="0" smtClean="0"/>
              <a:t>dimensionality</a:t>
            </a:r>
            <a:r>
              <a:rPr lang="en-US" sz="1400" dirty="0"/>
              <a:t>.</a:t>
            </a:r>
            <a:endParaRPr lang="en-US" sz="1400" dirty="0" smtClean="0"/>
          </a:p>
          <a:p>
            <a:pPr algn="just" rtl="0"/>
            <a:endParaRPr lang="en-US" sz="1400" dirty="0"/>
          </a:p>
          <a:p>
            <a:pPr algn="just" rtl="0"/>
            <a:r>
              <a:rPr lang="en-US" sz="1400" dirty="0" smtClean="0"/>
              <a:t>In the first part of this work, The MAPbI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was chemically modified, and implemented in </a:t>
            </a:r>
            <a:r>
              <a:rPr lang="en-US" sz="1400" dirty="0"/>
              <a:t>hole-conductor free perovskite </a:t>
            </a:r>
            <a:r>
              <a:rPr lang="en-US" sz="1400" dirty="0" smtClean="0"/>
              <a:t>solar cells </a:t>
            </a:r>
            <a:r>
              <a:rPr lang="en-US" sz="1400" dirty="0"/>
              <a:t>(PSCs). </a:t>
            </a:r>
            <a:r>
              <a:rPr lang="en-US" sz="1400" dirty="0" smtClean="0"/>
              <a:t>The chemical </a:t>
            </a:r>
            <a:r>
              <a:rPr lang="en-US" sz="1400" dirty="0"/>
              <a:t>modifications </a:t>
            </a:r>
            <a:r>
              <a:rPr lang="en-US" sz="1400" dirty="0" smtClean="0"/>
              <a:t>included varying </a:t>
            </a:r>
            <a:r>
              <a:rPr lang="en-US" sz="1400" dirty="0"/>
              <a:t>the halide anion (</a:t>
            </a:r>
            <a:r>
              <a:rPr lang="en-US" sz="1400" dirty="0" smtClean="0"/>
              <a:t>Br\I), </a:t>
            </a:r>
            <a:r>
              <a:rPr lang="en-US" sz="1400" dirty="0"/>
              <a:t>or the organic cation (methylammonium\</a:t>
            </a:r>
            <a:r>
              <a:rPr lang="en-US" sz="1400" dirty="0" err="1"/>
              <a:t>formamidinium</a:t>
            </a:r>
            <a:r>
              <a:rPr lang="en-US" sz="1400" dirty="0"/>
              <a:t>). </a:t>
            </a:r>
            <a:r>
              <a:rPr lang="en-US" sz="1400" dirty="0" smtClean="0"/>
              <a:t>The effects of the chemical modifications over the photovoltaic activity and other functional properties of the HTM-free solar cells were studied. </a:t>
            </a:r>
            <a:r>
              <a:rPr lang="en-US" sz="1400" baseline="30000" dirty="0" smtClean="0"/>
              <a:t>1, 2</a:t>
            </a:r>
            <a:r>
              <a:rPr lang="en-US" sz="1400" dirty="0" smtClean="0"/>
              <a:t> </a:t>
            </a:r>
          </a:p>
          <a:p>
            <a:pPr algn="just" rtl="0"/>
            <a:r>
              <a:rPr lang="en-US" sz="1400" dirty="0" smtClean="0"/>
              <a:t>In the second part, the </a:t>
            </a:r>
            <a:r>
              <a:rPr lang="en-US" sz="1400" dirty="0"/>
              <a:t>synthesis of perovskite nanostructures was developed</a:t>
            </a:r>
            <a:r>
              <a:rPr lang="en-US" sz="1400" dirty="0" smtClean="0"/>
              <a:t>.</a:t>
            </a:r>
            <a:r>
              <a:rPr lang="en-US" sz="1400" baseline="30000" dirty="0"/>
              <a:t> 3</a:t>
            </a:r>
            <a:r>
              <a:rPr lang="en-US" sz="1400" dirty="0" smtClean="0"/>
              <a:t> </a:t>
            </a:r>
            <a:r>
              <a:rPr lang="en-US" sz="1400" dirty="0"/>
              <a:t>The control over the physical and optical properties of </a:t>
            </a:r>
            <a:r>
              <a:rPr lang="en-US" sz="1400" dirty="0" smtClean="0"/>
              <a:t>perovskite </a:t>
            </a:r>
            <a:r>
              <a:rPr lang="en-US" sz="1400" dirty="0"/>
              <a:t>NRs was </a:t>
            </a:r>
            <a:r>
              <a:rPr lang="en-US" sz="1400" dirty="0" smtClean="0"/>
              <a:t>demonstrated. In addition,</a:t>
            </a:r>
            <a:r>
              <a:rPr lang="en-US" sz="1400" dirty="0"/>
              <a:t> </a:t>
            </a:r>
            <a:r>
              <a:rPr lang="en-US" sz="1400" dirty="0" smtClean="0"/>
              <a:t>the</a:t>
            </a:r>
            <a:r>
              <a:rPr lang="en-US" sz="1400" dirty="0"/>
              <a:t> influence of </a:t>
            </a:r>
            <a:r>
              <a:rPr lang="en-US" sz="1400" dirty="0" smtClean="0"/>
              <a:t>the alkylammonium ligand’s </a:t>
            </a:r>
            <a:r>
              <a:rPr lang="en-US" sz="1400" dirty="0"/>
              <a:t>length </a:t>
            </a:r>
            <a:r>
              <a:rPr lang="en-US" sz="1400" dirty="0" smtClean="0"/>
              <a:t>on the nanostructures </a:t>
            </a:r>
            <a:r>
              <a:rPr lang="en-US" sz="1400" dirty="0"/>
              <a:t>was </a:t>
            </a:r>
            <a:r>
              <a:rPr lang="en-US" sz="1400" dirty="0" smtClean="0"/>
              <a:t>studied.</a:t>
            </a:r>
            <a:r>
              <a:rPr lang="en-US" sz="1400" baseline="30000" dirty="0" smtClean="0"/>
              <a:t>4</a:t>
            </a:r>
            <a:r>
              <a:rPr lang="en-US" sz="1400" dirty="0" smtClean="0"/>
              <a:t> </a:t>
            </a:r>
            <a:r>
              <a:rPr lang="en-US" sz="1400" dirty="0"/>
              <a:t>It was found that </a:t>
            </a:r>
            <a:r>
              <a:rPr lang="en-US" sz="1400" dirty="0" smtClean="0"/>
              <a:t>Van der Waals interaction among adjacent alkylammonium ligands (on the NPs’ surface) dictates the properties of the nanostructures.</a:t>
            </a:r>
            <a:r>
              <a:rPr lang="en-US" sz="1400" dirty="0"/>
              <a:t> </a:t>
            </a:r>
          </a:p>
          <a:p>
            <a:pPr algn="just" rtl="0"/>
            <a:endParaRPr lang="en-US" sz="1400" dirty="0" smtClean="0"/>
          </a:p>
          <a:p>
            <a:pPr algn="just" rtl="0"/>
            <a:r>
              <a:rPr lang="en-US" sz="1400" dirty="0" smtClean="0"/>
              <a:t>These results emphasize the unique versatility of HOIPs, and highlight the potential of hybrid perovskites in optoelectronic applications.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5373216"/>
            <a:ext cx="849694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000" b="1" dirty="0" smtClean="0"/>
              <a:t>References</a:t>
            </a:r>
            <a:r>
              <a:rPr lang="en-US" sz="1000" b="1" dirty="0"/>
              <a:t>:</a:t>
            </a:r>
          </a:p>
          <a:p>
            <a:pPr marL="228600" lvl="0" indent="-228600" algn="l" rtl="0">
              <a:buFont typeface="+mj-lt"/>
              <a:buAutoNum type="arabicPeriod"/>
            </a:pPr>
            <a:r>
              <a:rPr lang="en-US" sz="1000" dirty="0" smtClean="0"/>
              <a:t>S</a:t>
            </a:r>
            <a:r>
              <a:rPr lang="en-US" sz="1000" dirty="0"/>
              <a:t>. Aharon, B.E. Cohen and L. Etgar, "Hybrid </a:t>
            </a:r>
            <a:r>
              <a:rPr lang="en-US" sz="1000" dirty="0" smtClean="0"/>
              <a:t>lead halide </a:t>
            </a:r>
            <a:r>
              <a:rPr lang="en-US" sz="1000" dirty="0"/>
              <a:t>i</a:t>
            </a:r>
            <a:r>
              <a:rPr lang="en-US" sz="1000" dirty="0" smtClean="0"/>
              <a:t>odide </a:t>
            </a:r>
            <a:r>
              <a:rPr lang="en-US" sz="1000" dirty="0"/>
              <a:t>and </a:t>
            </a:r>
            <a:r>
              <a:rPr lang="en-US" sz="1000" dirty="0" smtClean="0"/>
              <a:t>lead </a:t>
            </a:r>
            <a:r>
              <a:rPr lang="en-US" sz="1000" dirty="0"/>
              <a:t>h</a:t>
            </a:r>
            <a:r>
              <a:rPr lang="en-US" sz="1000" dirty="0" smtClean="0"/>
              <a:t>alide </a:t>
            </a:r>
            <a:r>
              <a:rPr lang="en-US" sz="1000" dirty="0"/>
              <a:t>b</a:t>
            </a:r>
            <a:r>
              <a:rPr lang="en-US" sz="1000" dirty="0" smtClean="0"/>
              <a:t>romide </a:t>
            </a:r>
            <a:r>
              <a:rPr lang="en-US" sz="1000" dirty="0"/>
              <a:t>in </a:t>
            </a:r>
            <a:r>
              <a:rPr lang="en-US" sz="1000" dirty="0" smtClean="0"/>
              <a:t>efficient </a:t>
            </a:r>
            <a:r>
              <a:rPr lang="en-US" sz="1000" dirty="0"/>
              <a:t>h</a:t>
            </a:r>
            <a:r>
              <a:rPr lang="en-US" sz="1000" dirty="0" smtClean="0"/>
              <a:t>ole </a:t>
            </a:r>
            <a:r>
              <a:rPr lang="en-US" sz="1000" dirty="0"/>
              <a:t>c</a:t>
            </a:r>
            <a:r>
              <a:rPr lang="en-US" sz="1000" dirty="0" smtClean="0"/>
              <a:t>onductor </a:t>
            </a:r>
            <a:r>
              <a:rPr lang="en-US" sz="1000" dirty="0"/>
              <a:t>f</a:t>
            </a:r>
            <a:r>
              <a:rPr lang="en-US" sz="1000" dirty="0" smtClean="0"/>
              <a:t>ree </a:t>
            </a:r>
            <a:r>
              <a:rPr lang="en-US" sz="1000" dirty="0"/>
              <a:t>p</a:t>
            </a:r>
            <a:r>
              <a:rPr lang="en-US" sz="1000" dirty="0" smtClean="0"/>
              <a:t>erovskite </a:t>
            </a:r>
            <a:r>
              <a:rPr lang="en-US" sz="1000" dirty="0"/>
              <a:t>s</a:t>
            </a:r>
            <a:r>
              <a:rPr lang="en-US" sz="1000" dirty="0" smtClean="0"/>
              <a:t>olar </a:t>
            </a:r>
            <a:r>
              <a:rPr lang="en-US" sz="1000" dirty="0"/>
              <a:t>c</a:t>
            </a:r>
            <a:r>
              <a:rPr lang="en-US" sz="1000" dirty="0" smtClean="0"/>
              <a:t>ell</a:t>
            </a:r>
            <a:r>
              <a:rPr lang="en-US" sz="1000" dirty="0"/>
              <a:t>", </a:t>
            </a:r>
            <a:r>
              <a:rPr lang="en-US" sz="1000" i="1" dirty="0" err="1"/>
              <a:t>J.Phys.Chem</a:t>
            </a:r>
            <a:r>
              <a:rPr lang="en-US" sz="1000" i="1" dirty="0"/>
              <a:t>. C</a:t>
            </a:r>
            <a:r>
              <a:rPr lang="en-US" sz="1000" dirty="0"/>
              <a:t>, 2014, </a:t>
            </a:r>
            <a:r>
              <a:rPr lang="en-US" sz="1000" b="1" dirty="0"/>
              <a:t>118</a:t>
            </a:r>
            <a:r>
              <a:rPr lang="en-US" sz="1000" dirty="0"/>
              <a:t>, 17160−17165.</a:t>
            </a:r>
          </a:p>
          <a:p>
            <a:pPr marL="228600" indent="-228600" algn="l" rtl="0">
              <a:buFont typeface="+mj-lt"/>
              <a:buAutoNum type="arabicPeriod"/>
            </a:pPr>
            <a:r>
              <a:rPr lang="en-US" sz="1000" dirty="0"/>
              <a:t>S. Aharon, A. </a:t>
            </a:r>
            <a:r>
              <a:rPr lang="en-US" sz="1000" dirty="0" err="1"/>
              <a:t>Dymshits</a:t>
            </a:r>
            <a:r>
              <a:rPr lang="en-US" sz="1000" dirty="0"/>
              <a:t>, A. </a:t>
            </a:r>
            <a:r>
              <a:rPr lang="en-US" sz="1000" dirty="0" err="1"/>
              <a:t>Rotem</a:t>
            </a:r>
            <a:r>
              <a:rPr lang="en-US" sz="1000" dirty="0"/>
              <a:t> and L. Etgar, "Temperature </a:t>
            </a:r>
            <a:r>
              <a:rPr lang="en-US" sz="1000" dirty="0" smtClean="0"/>
              <a:t>dependence </a:t>
            </a:r>
            <a:r>
              <a:rPr lang="en-US" sz="1000" dirty="0"/>
              <a:t>of </a:t>
            </a:r>
            <a:r>
              <a:rPr lang="en-US" sz="1000" dirty="0" smtClean="0"/>
              <a:t>hole conductor free </a:t>
            </a:r>
            <a:r>
              <a:rPr lang="en-US" sz="1000" dirty="0" err="1"/>
              <a:t>f</a:t>
            </a:r>
            <a:r>
              <a:rPr lang="en-US" sz="1000" dirty="0" err="1" smtClean="0"/>
              <a:t>ormamidinium</a:t>
            </a:r>
            <a:r>
              <a:rPr lang="en-US" sz="1000" dirty="0" smtClean="0"/>
              <a:t> </a:t>
            </a:r>
            <a:r>
              <a:rPr lang="en-US" sz="1000" dirty="0"/>
              <a:t>l</a:t>
            </a:r>
            <a:r>
              <a:rPr lang="en-US" sz="1000" dirty="0" smtClean="0"/>
              <a:t>ead </a:t>
            </a:r>
            <a:r>
              <a:rPr lang="en-US" sz="1000" dirty="0"/>
              <a:t>i</a:t>
            </a:r>
            <a:r>
              <a:rPr lang="en-US" sz="1000" dirty="0" smtClean="0"/>
              <a:t>odide </a:t>
            </a:r>
            <a:r>
              <a:rPr lang="en-US" sz="1000" dirty="0"/>
              <a:t>p</a:t>
            </a:r>
            <a:r>
              <a:rPr lang="en-US" sz="1000" dirty="0" smtClean="0"/>
              <a:t>erovskite </a:t>
            </a:r>
            <a:r>
              <a:rPr lang="en-US" sz="1000" dirty="0"/>
              <a:t>b</a:t>
            </a:r>
            <a:r>
              <a:rPr lang="en-US" sz="1000" dirty="0" smtClean="0"/>
              <a:t>ased </a:t>
            </a:r>
            <a:r>
              <a:rPr lang="en-US" sz="1000" dirty="0"/>
              <a:t>s</a:t>
            </a:r>
            <a:r>
              <a:rPr lang="en-US" sz="1000" dirty="0" smtClean="0"/>
              <a:t>olar </a:t>
            </a:r>
            <a:r>
              <a:rPr lang="en-US" sz="1000" dirty="0"/>
              <a:t>c</a:t>
            </a:r>
            <a:r>
              <a:rPr lang="en-US" sz="1000" dirty="0" smtClean="0"/>
              <a:t>ells</a:t>
            </a:r>
            <a:r>
              <a:rPr lang="en-US" sz="1000" dirty="0"/>
              <a:t>", </a:t>
            </a:r>
            <a:r>
              <a:rPr lang="en-US" sz="1000" i="1" dirty="0"/>
              <a:t>J. Mater. Chem. A</a:t>
            </a:r>
            <a:r>
              <a:rPr lang="en-US" sz="1000" dirty="0"/>
              <a:t>, 2015, </a:t>
            </a:r>
            <a:r>
              <a:rPr lang="en-US" sz="1000" b="1" dirty="0"/>
              <a:t>3</a:t>
            </a:r>
            <a:r>
              <a:rPr lang="en-US" sz="1000" dirty="0"/>
              <a:t>, </a:t>
            </a:r>
            <a:r>
              <a:rPr lang="en-US" sz="1000" dirty="0" smtClean="0"/>
              <a:t>9171-9178</a:t>
            </a:r>
            <a:endParaRPr lang="en-US" sz="1000" i="1" dirty="0"/>
          </a:p>
          <a:p>
            <a:pPr marL="228600" indent="-228600" algn="l" rtl="0">
              <a:buFont typeface="+mj-lt"/>
              <a:buAutoNum type="arabicPeriod"/>
            </a:pPr>
            <a:r>
              <a:rPr lang="en-US" sz="1000" dirty="0"/>
              <a:t>S. Aharon and L. Etgar, "Two </a:t>
            </a:r>
            <a:r>
              <a:rPr lang="en-US" sz="1000" dirty="0" smtClean="0"/>
              <a:t>dimensional </a:t>
            </a:r>
            <a:r>
              <a:rPr lang="en-US" sz="1000" dirty="0" err="1" smtClean="0"/>
              <a:t>organo</a:t>
            </a:r>
            <a:r>
              <a:rPr lang="en-US" sz="1000" dirty="0" smtClean="0"/>
              <a:t>-metal </a:t>
            </a:r>
            <a:r>
              <a:rPr lang="en-US" sz="1000" dirty="0"/>
              <a:t>h</a:t>
            </a:r>
            <a:r>
              <a:rPr lang="en-US" sz="1000" dirty="0" smtClean="0"/>
              <a:t>alide </a:t>
            </a:r>
            <a:r>
              <a:rPr lang="en-US" sz="1000" dirty="0"/>
              <a:t>p</a:t>
            </a:r>
            <a:r>
              <a:rPr lang="en-US" sz="1000" dirty="0" smtClean="0"/>
              <a:t>erovskite </a:t>
            </a:r>
            <a:r>
              <a:rPr lang="en-US" sz="1000" dirty="0"/>
              <a:t>n</a:t>
            </a:r>
            <a:r>
              <a:rPr lang="en-US" sz="1000" dirty="0" smtClean="0"/>
              <a:t>anorods </a:t>
            </a:r>
            <a:r>
              <a:rPr lang="en-US" sz="1000" dirty="0"/>
              <a:t>with </a:t>
            </a:r>
            <a:r>
              <a:rPr lang="en-US" sz="1000" dirty="0" smtClean="0"/>
              <a:t>tunable </a:t>
            </a:r>
            <a:r>
              <a:rPr lang="en-US" sz="1000" dirty="0"/>
              <a:t>o</a:t>
            </a:r>
            <a:r>
              <a:rPr lang="en-US" sz="1000" dirty="0" smtClean="0"/>
              <a:t>ptical </a:t>
            </a:r>
            <a:r>
              <a:rPr lang="en-US" sz="1000" dirty="0"/>
              <a:t>p</a:t>
            </a:r>
            <a:r>
              <a:rPr lang="en-US" sz="1000" dirty="0" smtClean="0"/>
              <a:t>roperties</a:t>
            </a:r>
            <a:r>
              <a:rPr lang="en-US" sz="1000" dirty="0"/>
              <a:t>" </a:t>
            </a:r>
            <a:r>
              <a:rPr lang="en-US" sz="1000" i="1" dirty="0"/>
              <a:t>Nano Letters</a:t>
            </a:r>
            <a:r>
              <a:rPr lang="en-US" sz="1000" dirty="0"/>
              <a:t>, 2016, </a:t>
            </a:r>
            <a:r>
              <a:rPr lang="en-US" sz="1000" b="1" dirty="0"/>
              <a:t>16</a:t>
            </a:r>
            <a:r>
              <a:rPr lang="en-US" sz="1000" dirty="0"/>
              <a:t> (5), 3230-3235</a:t>
            </a:r>
            <a:r>
              <a:rPr lang="en-US" sz="1000" dirty="0" smtClean="0"/>
              <a:t>.</a:t>
            </a:r>
          </a:p>
          <a:p>
            <a:pPr marL="228600" indent="-228600" algn="l" rtl="0">
              <a:buFont typeface="+mj-lt"/>
              <a:buAutoNum type="arabicPeriod"/>
            </a:pPr>
            <a:r>
              <a:rPr lang="en-US" sz="1000" dirty="0"/>
              <a:t>S. Aharon, M. </a:t>
            </a:r>
            <a:r>
              <a:rPr lang="en-US" sz="1000" dirty="0" err="1"/>
              <a:t>Wierzbowska</a:t>
            </a:r>
            <a:r>
              <a:rPr lang="en-US" sz="1000" dirty="0"/>
              <a:t>, and L. Etgar. </a:t>
            </a:r>
            <a:r>
              <a:rPr lang="en-US" sz="1000" dirty="0" smtClean="0"/>
              <a:t>“The effect of the alkylammonium ligand's length on organic inorganic perovskite nanoparticles”, </a:t>
            </a:r>
            <a:r>
              <a:rPr lang="en-US" sz="1000" i="1" dirty="0"/>
              <a:t>ACS Energy Lett.</a:t>
            </a:r>
            <a:r>
              <a:rPr lang="en-US" sz="1000" dirty="0"/>
              <a:t>, 2018, 3, 6, 1387–1393.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82926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340</Words>
  <Application>Microsoft Office PowerPoint</Application>
  <PresentationFormat>‫הצגה על המסך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Office Theme</vt:lpstr>
      <vt:lpstr>מצגת של PowerPoint‏</vt:lpstr>
      <vt:lpstr>Abstract: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Dorit Pahima</cp:lastModifiedBy>
  <cp:revision>92</cp:revision>
  <dcterms:created xsi:type="dcterms:W3CDTF">2016-09-21T06:26:07Z</dcterms:created>
  <dcterms:modified xsi:type="dcterms:W3CDTF">2020-01-09T07:02:37Z</dcterms:modified>
</cp:coreProperties>
</file>